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notesMasterIdLst>
    <p:notesMasterId r:id="rId29"/>
  </p:notesMasterIdLst>
  <p:sldIdLst>
    <p:sldId id="256" r:id="rId2"/>
    <p:sldId id="315" r:id="rId3"/>
    <p:sldId id="316" r:id="rId4"/>
    <p:sldId id="319" r:id="rId5"/>
    <p:sldId id="317" r:id="rId6"/>
    <p:sldId id="318" r:id="rId7"/>
    <p:sldId id="257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4" r:id="rId26"/>
    <p:sldId id="313" r:id="rId27"/>
    <p:sldId id="286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60" autoAdjust="0"/>
    <p:restoredTop sz="94660"/>
  </p:normalViewPr>
  <p:slideViewPr>
    <p:cSldViewPr>
      <p:cViewPr varScale="1">
        <p:scale>
          <a:sx n="69" d="100"/>
          <a:sy n="69" d="100"/>
        </p:scale>
        <p:origin x="7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66575-BB03-4040-AB54-ECDC2836F3BD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57B1D-DD7B-4D1B-8B6A-3054BFDF2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786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57B1D-DD7B-4D1B-8B6A-3054BFDF22F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24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57B1D-DD7B-4D1B-8B6A-3054BFDF22FC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906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838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281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848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468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3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557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198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077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670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32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31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960D9D9-09FB-41A4-B171-A7C0DA032747}" type="datetimeFigureOut">
              <a:rPr lang="zh-TW" altLang="en-US" smtClean="0"/>
              <a:t>2020/5/7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B5699E53-F800-4B35-B359-34BC3BAB7F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27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827584" y="1916832"/>
            <a:ext cx="7772400" cy="194421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000" b="1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What’s </a:t>
            </a:r>
            <a:r>
              <a:rPr lang="en-US" altLang="zh-TW" sz="8000" b="1" u="sng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your</a:t>
            </a:r>
            <a:r>
              <a:rPr lang="en-US" altLang="zh-TW" sz="8000" b="1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zh-TW" sz="80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favorite </a:t>
            </a:r>
            <a:r>
              <a:rPr lang="en-US" altLang="zh-TW" sz="8000" b="1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season?</a:t>
            </a:r>
            <a:endParaRPr lang="zh-TW" altLang="en-US" sz="8000" b="1" dirty="0">
              <a:solidFill>
                <a:schemeClr val="accent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My Favorite Sign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-2859" r="1890" b="21177"/>
          <a:stretch/>
        </p:blipFill>
        <p:spPr bwMode="auto">
          <a:xfrm>
            <a:off x="2987824" y="4869160"/>
            <a:ext cx="284104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2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349701" y="2564904"/>
            <a:ext cx="3600400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040" y="2060848"/>
            <a:ext cx="3593960" cy="339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475656" y="1628800"/>
            <a:ext cx="3024336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064" y="2158777"/>
            <a:ext cx="3620588" cy="27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259632" y="4509120"/>
            <a:ext cx="3168352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032" y="1988840"/>
            <a:ext cx="4149331" cy="275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8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271924" y="1628800"/>
            <a:ext cx="3066345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8024" y="2492896"/>
            <a:ext cx="3845009" cy="240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2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7504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187624" y="2552884"/>
            <a:ext cx="3456384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008" y="1999524"/>
            <a:ext cx="4328683" cy="32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2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259632" y="3535159"/>
            <a:ext cx="2160240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048" y="1515859"/>
            <a:ext cx="348108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331640" y="4581128"/>
            <a:ext cx="3096344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016" y="1988840"/>
            <a:ext cx="4061035" cy="36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259632" y="3535159"/>
            <a:ext cx="2160240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From lotus seed paste to salmon wasabi: The mooncakes of Mid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39895"/>
            <a:ext cx="3390528" cy="33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6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259632" y="1484784"/>
            <a:ext cx="3168352" cy="122413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8240" y="2132856"/>
            <a:ext cx="4141043" cy="31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2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331640" y="4581128"/>
            <a:ext cx="3096344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040" y="2348880"/>
            <a:ext cx="3973994" cy="265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158" y="2708920"/>
            <a:ext cx="2245617" cy="296140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587" y="3300546"/>
            <a:ext cx="2182895" cy="287567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t="2100"/>
          <a:stretch/>
        </p:blipFill>
        <p:spPr>
          <a:xfrm>
            <a:off x="2431837" y="3367876"/>
            <a:ext cx="2160240" cy="2808340"/>
          </a:xfrm>
          <a:prstGeom prst="rect">
            <a:avLst/>
          </a:prstGeom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3511957" y="768741"/>
            <a:ext cx="5261460" cy="1356360"/>
          </a:xfrm>
        </p:spPr>
        <p:txBody>
          <a:bodyPr>
            <a:normAutofit fontScale="90000"/>
          </a:bodyPr>
          <a:lstStyle/>
          <a:p>
            <a:r>
              <a:rPr lang="en-US" altLang="zh-TW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season is ______.</a:t>
            </a:r>
            <a:endParaRPr lang="zh-TW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83" y="2783640"/>
            <a:ext cx="2225721" cy="3006109"/>
          </a:xfrm>
          <a:prstGeom prst="rect">
            <a:avLst/>
          </a:prstGeom>
        </p:spPr>
      </p:pic>
      <p:pic>
        <p:nvPicPr>
          <p:cNvPr id="7" name="Picture 2" descr="My Favorite Signs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-2859" r="1890" b="21177"/>
          <a:stretch/>
        </p:blipFill>
        <p:spPr bwMode="auto">
          <a:xfrm>
            <a:off x="467544" y="548680"/>
            <a:ext cx="284104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56057" y="1931829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warm 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39310" y="2393494"/>
            <a:ext cx="1218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hot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02868" y="1931829"/>
            <a:ext cx="1430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cool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48691" y="2549053"/>
            <a:ext cx="1576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cold 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056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403648" y="2564904"/>
            <a:ext cx="3456384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032" y="1988840"/>
            <a:ext cx="410445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8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367830" y="4581128"/>
            <a:ext cx="3204169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048" y="1844824"/>
            <a:ext cx="3780233" cy="28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043608" y="1628800"/>
            <a:ext cx="3600400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50869"/>
            <a:ext cx="3486150" cy="3038475"/>
          </a:xfrm>
        </p:spPr>
      </p:pic>
    </p:spTree>
    <p:extLst>
      <p:ext uri="{BB962C8B-B14F-4D97-AF65-F5344CB8AC3E}">
        <p14:creationId xmlns:p14="http://schemas.microsoft.com/office/powerpoint/2010/main" val="284699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06120"/>
            <a:ext cx="2736304" cy="695807"/>
          </a:xfrm>
          <a:solidFill>
            <a:schemeClr val="tx2"/>
          </a:solidFill>
        </p:spPr>
        <p:txBody>
          <a:bodyPr/>
          <a:lstStyle/>
          <a:p>
            <a:r>
              <a:rPr lang="en-US" altLang="zh-TW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SENTENCE</a:t>
            </a:r>
            <a:endParaRPr lang="zh-TW" altLang="en-US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1943" y="908720"/>
            <a:ext cx="9145016" cy="3528392"/>
          </a:xfrm>
        </p:spPr>
        <p:txBody>
          <a:bodyPr>
            <a:noAutofit/>
          </a:bodyPr>
          <a:lstStyle/>
          <a:p>
            <a:pPr marL="34290" indent="0">
              <a:lnSpc>
                <a:spcPct val="150000"/>
              </a:lnSpc>
              <a:buNone/>
            </a:pPr>
            <a:r>
              <a:rPr lang="en-US" altLang="zh-TW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What’s </a:t>
            </a:r>
            <a:r>
              <a:rPr lang="en-US" altLang="zh-TW" sz="4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your</a:t>
            </a:r>
            <a:r>
              <a:rPr lang="en-US" altLang="zh-TW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favorite season?</a:t>
            </a:r>
          </a:p>
          <a:p>
            <a:pPr marL="34290" indent="0">
              <a:lnSpc>
                <a:spcPct val="150000"/>
              </a:lnSpc>
              <a:buNone/>
            </a:pPr>
            <a:r>
              <a:rPr lang="en-US" altLang="zh-TW" sz="4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My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favorite </a:t>
            </a:r>
            <a:r>
              <a:rPr lang="en-US" altLang="zh-TW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season is ______.</a:t>
            </a:r>
          </a:p>
          <a:p>
            <a:pPr marL="34290" indent="0">
              <a:lnSpc>
                <a:spcPct val="150000"/>
              </a:lnSpc>
              <a:buNone/>
            </a:pPr>
            <a:r>
              <a:rPr lang="en-US" altLang="zh-TW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It’s _____ in _______.</a:t>
            </a:r>
            <a:endParaRPr lang="zh-TW" alt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" indent="0">
              <a:lnSpc>
                <a:spcPct val="150000"/>
              </a:lnSpc>
              <a:buNone/>
            </a:pPr>
            <a:endParaRPr lang="zh-TW" alt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588224" y="2060848"/>
            <a:ext cx="1728192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4400" b="1" dirty="0" smtClean="0"/>
              <a:t>spring</a:t>
            </a:r>
            <a:endParaRPr lang="zh-TW" altLang="en-US" sz="4400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4499992" y="3212976"/>
            <a:ext cx="1728192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4400" b="1" dirty="0" smtClean="0"/>
              <a:t>spring</a:t>
            </a:r>
            <a:endParaRPr lang="zh-TW" altLang="en-US" sz="4400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1691680" y="3212975"/>
            <a:ext cx="1656184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latin typeface="Comic Sans MS" panose="030F0702030302020204" pitchFamily="66" charset="0"/>
              </a:rPr>
              <a:t>warm</a:t>
            </a:r>
            <a:endParaRPr lang="zh-TW" altLang="en-US" sz="4400" b="1" dirty="0"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0599" y="4686904"/>
            <a:ext cx="8793889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Comic Sans MS" panose="030F0702030302020204" pitchFamily="66" charset="0"/>
              </a:rPr>
              <a:t>*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f</a:t>
            </a:r>
            <a:r>
              <a:rPr lang="en-US" altLang="zh-TW" sz="40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  <a:r>
              <a:rPr lang="en-US" altLang="zh-TW" sz="40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  <a:r>
              <a:rPr lang="en-US" altLang="zh-TW" sz="40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e</a:t>
            </a:r>
            <a:r>
              <a:rPr lang="zh-TW" altLang="en-US" sz="4000" b="1" dirty="0" smtClean="0">
                <a:latin typeface="Comic Sans MS" panose="030F0702030302020204" pitchFamily="66" charset="0"/>
              </a:rPr>
              <a:t>  最愛的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…</a:t>
            </a:r>
          </a:p>
          <a:p>
            <a:r>
              <a:rPr lang="zh-TW" altLang="en-US" sz="4000" b="1" dirty="0" smtClean="0">
                <a:latin typeface="Comic Sans MS" panose="030F0702030302020204" pitchFamily="66" charset="0"/>
              </a:rPr>
              <a:t>*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s</a:t>
            </a:r>
            <a:r>
              <a:rPr lang="en-US" altLang="zh-TW" sz="4000" b="1" u="sng" dirty="0" smtClean="0">
                <a:latin typeface="Comic Sans MS" panose="030F0702030302020204" pitchFamily="66" charset="0"/>
              </a:rPr>
              <a:t>ea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s</a:t>
            </a:r>
            <a:r>
              <a:rPr lang="en-US" altLang="zh-TW" sz="4000" b="1" u="sng" dirty="0" smtClean="0">
                <a:latin typeface="Comic Sans MS" panose="030F0702030302020204" pitchFamily="66" charset="0"/>
              </a:rPr>
              <a:t>on</a:t>
            </a:r>
            <a:r>
              <a:rPr lang="zh-TW" altLang="en-US" sz="4000" b="1" dirty="0" smtClean="0">
                <a:latin typeface="Comic Sans MS" panose="030F0702030302020204" pitchFamily="66" charset="0"/>
              </a:rPr>
              <a:t>    季節</a:t>
            </a:r>
            <a:endParaRPr lang="zh-TW" alt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My Favorite Sign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-2859" r="1890" b="21177"/>
          <a:stretch/>
        </p:blipFill>
        <p:spPr bwMode="auto">
          <a:xfrm>
            <a:off x="5148064" y="4543905"/>
            <a:ext cx="3305944" cy="14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1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880" y="188641"/>
            <a:ext cx="891628" cy="650904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格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150518"/>
              </p:ext>
            </p:extLst>
          </p:nvPr>
        </p:nvGraphicFramePr>
        <p:xfrm>
          <a:off x="1907704" y="1088406"/>
          <a:ext cx="6096000" cy="5605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9610472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757602586"/>
                    </a:ext>
                  </a:extLst>
                </a:gridCol>
              </a:tblGrid>
              <a:tr h="6455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主格 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所有格</a:t>
                      </a:r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704674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I </a:t>
                      </a:r>
                      <a:r>
                        <a:rPr lang="zh-TW" altLang="en-US" sz="3600" b="1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374438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You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209811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He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646330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She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941941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we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775054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they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360393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Amy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17065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1526330" y="66784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lnSpc>
                <a:spcPct val="150000"/>
              </a:lnSpc>
              <a:buNone/>
            </a:pPr>
            <a:r>
              <a:rPr lang="en-US" altLang="zh-TW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My</a:t>
            </a:r>
            <a:r>
              <a:rPr lang="en-US" altLang="zh-TW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favorite season is </a:t>
            </a:r>
            <a:r>
              <a:rPr lang="en-US" altLang="zh-TW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_____.</a:t>
            </a:r>
            <a:endParaRPr lang="en-US" altLang="zh-TW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08104" y="1602686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zh-TW" alt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我的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75069" y="2316321"/>
            <a:ext cx="2737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your 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你的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08104" y="3003667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his 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他的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32255" y="3777450"/>
            <a:ext cx="2255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her 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她的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08104" y="4506002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我們的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409693" y="5234554"/>
            <a:ext cx="2802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their 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他們的</a:t>
            </a:r>
            <a:r>
              <a:rPr lang="en-US" altLang="zh-TW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23809" y="5985561"/>
            <a:ext cx="3439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Amy</a:t>
            </a:r>
            <a:r>
              <a:rPr lang="en-US" altLang="zh-TW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 </a:t>
            </a:r>
            <a:r>
              <a:rPr lang="en-US" altLang="zh-TW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Amy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的</a:t>
            </a:r>
            <a:r>
              <a:rPr lang="en-US" altLang="zh-TW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86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11352"/>
            <a:ext cx="7406640" cy="1356360"/>
          </a:xfrm>
        </p:spPr>
        <p:txBody>
          <a:bodyPr/>
          <a:lstStyle/>
          <a:p>
            <a:r>
              <a:rPr lang="zh-TW" altLang="en-US" dirty="0" smtClean="0"/>
              <a:t>交換明信片</a:t>
            </a:r>
            <a:r>
              <a:rPr lang="en-US" altLang="zh-TW" dirty="0" smtClean="0"/>
              <a:t>Post Crossing </a:t>
            </a:r>
            <a:r>
              <a:rPr lang="zh-TW" altLang="en-US" dirty="0" smtClean="0"/>
              <a:t>寄出者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0567" y="1268760"/>
            <a:ext cx="4710954" cy="523824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400" dirty="0" smtClean="0">
                <a:latin typeface="Comic Sans MS" panose="030F0702030302020204" pitchFamily="66" charset="0"/>
              </a:rPr>
              <a:t>Dear ____ , </a:t>
            </a:r>
          </a:p>
          <a:p>
            <a:pPr marL="3429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400" dirty="0" smtClean="0">
                <a:latin typeface="Comic Sans MS" panose="030F0702030302020204" pitchFamily="66" charset="0"/>
              </a:rPr>
              <a:t>        </a:t>
            </a:r>
            <a:r>
              <a:rPr lang="en-US" altLang="zh-TW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My name is ____. </a:t>
            </a:r>
          </a:p>
          <a:p>
            <a:pPr marL="3429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400" dirty="0" smtClean="0">
                <a:latin typeface="Comic Sans MS" panose="030F0702030302020204" pitchFamily="66" charset="0"/>
              </a:rPr>
              <a:t>I ‘m at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Ali mountain </a:t>
            </a:r>
            <a:r>
              <a:rPr lang="en-US" altLang="zh-TW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with my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friends.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 My favorite season is</a:t>
            </a:r>
            <a:r>
              <a:rPr lang="zh-TW" altLang="en-US" sz="2400" dirty="0" smtClean="0">
                <a:latin typeface="Comic Sans MS" panose="030F0702030302020204" pitchFamily="66" charset="0"/>
              </a:rPr>
              <a:t>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fall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. It’s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cool</a:t>
            </a:r>
            <a:r>
              <a:rPr lang="en-US" altLang="zh-TW" sz="2400" u="sng" dirty="0" smtClean="0">
                <a:latin typeface="Comic Sans MS" panose="030F0702030302020204" pitchFamily="66" charset="0"/>
              </a:rPr>
              <a:t> 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in </a:t>
            </a:r>
            <a:r>
              <a:rPr lang="en-US" altLang="zh-TW" sz="2400" u="sng" dirty="0" smtClean="0">
                <a:latin typeface="Comic Sans MS" panose="030F0702030302020204" pitchFamily="66" charset="0"/>
              </a:rPr>
              <a:t>fall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. And I can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hiking</a:t>
            </a:r>
            <a:r>
              <a:rPr lang="en-US" altLang="zh-TW" sz="2400" u="sng" dirty="0" smtClean="0">
                <a:latin typeface="Comic Sans MS" panose="030F0702030302020204" pitchFamily="66" charset="0"/>
              </a:rPr>
              <a:t> 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in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fall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. How about you? Do you like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fall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, too? </a:t>
            </a:r>
          </a:p>
          <a:p>
            <a:pPr marL="3429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Hope to hear from you soon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. </a:t>
            </a:r>
          </a:p>
          <a:p>
            <a:pPr marL="3429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4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_(NAME)__</a:t>
            </a:r>
          </a:p>
          <a:p>
            <a:pPr marL="3429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4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2020.5.8</a:t>
            </a:r>
          </a:p>
          <a:p>
            <a:pPr marL="3429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TW" sz="2400" dirty="0" smtClean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339216"/>
            <a:ext cx="926676" cy="98116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04092" y="1300432"/>
            <a:ext cx="3744416" cy="52382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077" y="3761532"/>
            <a:ext cx="3622389" cy="2700671"/>
          </a:xfrm>
          <a:prstGeom prst="rect">
            <a:avLst/>
          </a:prstGeom>
        </p:spPr>
      </p:pic>
      <p:pic>
        <p:nvPicPr>
          <p:cNvPr id="1026" name="Picture 2" descr="https://st2.depositphotos.com/1007566/12294/v/450/depositphotos_122949974-stock-illustration-kawaii-cartoon-white-clou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41" y="1342430"/>
            <a:ext cx="1326578" cy="132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ng.pngtree.com/element_our/20190524/ourlarge/pngtree-lovely-yellow-sun-material-image_10982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1020" y="1320069"/>
            <a:ext cx="1622331" cy="163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t2.depositphotos.com/1007566/12294/v/450/depositphotos_122949974-stock-illustration-kawaii-cartoon-white-cloud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12" y="2226183"/>
            <a:ext cx="771651" cy="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0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032944" y="1124744"/>
            <a:ext cx="3859536" cy="53365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11352"/>
            <a:ext cx="7406640" cy="1356360"/>
          </a:xfrm>
        </p:spPr>
        <p:txBody>
          <a:bodyPr/>
          <a:lstStyle/>
          <a:p>
            <a:r>
              <a:rPr lang="zh-TW" altLang="en-US" dirty="0" smtClean="0"/>
              <a:t>交換明信片</a:t>
            </a:r>
            <a:r>
              <a:rPr lang="en-US" altLang="zh-TW" dirty="0" smtClean="0"/>
              <a:t>Post Crossing</a:t>
            </a:r>
            <a:r>
              <a:rPr lang="zh-TW" altLang="en-US" dirty="0" smtClean="0"/>
              <a:t> 回信者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8210" y="1118272"/>
            <a:ext cx="4608512" cy="5400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TW" sz="2400" dirty="0" smtClean="0">
                <a:latin typeface="Comic Sans MS" panose="030F0702030302020204" pitchFamily="66" charset="0"/>
              </a:rPr>
              <a:t>Dear ____ 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TW" sz="2400" dirty="0" smtClean="0">
                <a:latin typeface="Comic Sans MS" panose="030F0702030302020204" pitchFamily="66" charset="0"/>
              </a:rPr>
              <a:t>        I’m</a:t>
            </a:r>
            <a:r>
              <a:rPr lang="zh-TW" altLang="en-US" sz="2400" dirty="0" smtClean="0">
                <a:latin typeface="Comic Sans MS" panose="030F0702030302020204" pitchFamily="66" charset="0"/>
              </a:rPr>
              <a:t> 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glad</a:t>
            </a:r>
            <a:r>
              <a:rPr lang="zh-TW" altLang="en-US" sz="2400" dirty="0" smtClean="0">
                <a:latin typeface="Comic Sans MS" panose="030F0702030302020204" pitchFamily="66" charset="0"/>
              </a:rPr>
              <a:t>  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to get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TW" sz="2400" dirty="0" smtClean="0">
                <a:latin typeface="Comic Sans MS" panose="030F0702030302020204" pitchFamily="66" charset="0"/>
              </a:rPr>
              <a:t> your postcard. I like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TW" sz="2400" dirty="0" smtClean="0">
                <a:latin typeface="Comic Sans MS" panose="030F0702030302020204" pitchFamily="66" charset="0"/>
              </a:rPr>
              <a:t>It’s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sunny and hot 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in summer.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TW" sz="2400" dirty="0" smtClean="0">
                <a:latin typeface="Comic Sans MS" panose="030F0702030302020204" pitchFamily="66" charset="0"/>
              </a:rPr>
              <a:t>I like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swimming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 in summer.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TW" sz="2400" dirty="0" smtClean="0">
                <a:latin typeface="Comic Sans MS" panose="030F0702030302020204" pitchFamily="66" charset="0"/>
              </a:rPr>
              <a:t>But my favorite season is</a:t>
            </a:r>
            <a:r>
              <a:rPr lang="zh-TW" altLang="en-US" sz="2400" dirty="0" smtClean="0">
                <a:latin typeface="Comic Sans MS" panose="030F0702030302020204" pitchFamily="66" charset="0"/>
              </a:rPr>
              <a:t>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winter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. It’s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cold</a:t>
            </a:r>
            <a:r>
              <a:rPr lang="en-US" altLang="zh-TW" sz="2400" u="sng" dirty="0" smtClean="0">
                <a:latin typeface="Comic Sans MS" panose="030F0702030302020204" pitchFamily="66" charset="0"/>
              </a:rPr>
              <a:t> 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in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winter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. And I can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to a hot spring 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in </a:t>
            </a:r>
            <a:r>
              <a:rPr lang="en-US" altLang="zh-TW" sz="24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winter</a:t>
            </a:r>
            <a:r>
              <a:rPr lang="en-US" altLang="zh-TW" sz="2400" dirty="0" smtClean="0">
                <a:latin typeface="Comic Sans MS" panose="030F0702030302020204" pitchFamily="66" charset="0"/>
              </a:rPr>
              <a:t>. </a:t>
            </a:r>
          </a:p>
          <a:p>
            <a:pPr marL="0" indent="0" algn="r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TW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_</a:t>
            </a:r>
            <a:r>
              <a:rPr lang="en-US" altLang="zh-TW" sz="2400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NAME_</a:t>
            </a:r>
          </a:p>
          <a:p>
            <a:pPr marL="0" indent="0" algn="r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TW" sz="2400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2020.5.9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altLang="zh-TW" sz="2400" dirty="0" smtClean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909" y="1124744"/>
            <a:ext cx="985957" cy="1158600"/>
          </a:xfrm>
          <a:prstGeom prst="rect">
            <a:avLst/>
          </a:prstGeom>
        </p:spPr>
      </p:pic>
      <p:pic>
        <p:nvPicPr>
          <p:cNvPr id="2050" name="Picture 2" descr="https://pic.pimg.tw/apple810606/1446970421-1410582326_n.jpg?v=144697045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20988" r="3239"/>
          <a:stretch/>
        </p:blipFill>
        <p:spPr bwMode="auto">
          <a:xfrm>
            <a:off x="5162511" y="4005412"/>
            <a:ext cx="3600401" cy="23042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736x/e2/23/a0/e223a0ad810a44481af2f68f525c00b2--kawaii-phone-wallpaper-iphone-wallpap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6" t="23165" r="4726" b="12306"/>
          <a:stretch/>
        </p:blipFill>
        <p:spPr bwMode="auto">
          <a:xfrm>
            <a:off x="5457058" y="1167981"/>
            <a:ext cx="3003213" cy="2660136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心形 5"/>
          <p:cNvSpPr/>
          <p:nvPr/>
        </p:nvSpPr>
        <p:spPr>
          <a:xfrm>
            <a:off x="5292080" y="1916832"/>
            <a:ext cx="288032" cy="288032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心形 9"/>
          <p:cNvSpPr/>
          <p:nvPr/>
        </p:nvSpPr>
        <p:spPr>
          <a:xfrm>
            <a:off x="5210150" y="6076607"/>
            <a:ext cx="288032" cy="288032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心形 10"/>
          <p:cNvSpPr/>
          <p:nvPr/>
        </p:nvSpPr>
        <p:spPr>
          <a:xfrm>
            <a:off x="7851092" y="3825426"/>
            <a:ext cx="288032" cy="288032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心形 11"/>
          <p:cNvSpPr/>
          <p:nvPr/>
        </p:nvSpPr>
        <p:spPr>
          <a:xfrm>
            <a:off x="6863704" y="3825426"/>
            <a:ext cx="288032" cy="288032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心形 12"/>
          <p:cNvSpPr/>
          <p:nvPr/>
        </p:nvSpPr>
        <p:spPr>
          <a:xfrm>
            <a:off x="5876316" y="3853763"/>
            <a:ext cx="288032" cy="288032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心形 13"/>
          <p:cNvSpPr/>
          <p:nvPr/>
        </p:nvSpPr>
        <p:spPr>
          <a:xfrm>
            <a:off x="8470065" y="1802444"/>
            <a:ext cx="288032" cy="288032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心形 14"/>
          <p:cNvSpPr/>
          <p:nvPr/>
        </p:nvSpPr>
        <p:spPr>
          <a:xfrm>
            <a:off x="8563163" y="2647172"/>
            <a:ext cx="288032" cy="288032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心形 15"/>
          <p:cNvSpPr/>
          <p:nvPr/>
        </p:nvSpPr>
        <p:spPr>
          <a:xfrm>
            <a:off x="5210150" y="2789131"/>
            <a:ext cx="275454" cy="288032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151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800" dirty="0" smtClean="0"/>
              <a:t>Listen, look and Write the </a:t>
            </a:r>
            <a:r>
              <a:rPr lang="en-US" altLang="zh-TW" sz="8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 </a:t>
            </a:r>
            <a:r>
              <a:rPr lang="en-US" altLang="zh-TW" sz="8800" dirty="0" smtClean="0"/>
              <a:t>word.</a:t>
            </a:r>
            <a:endParaRPr lang="zh-TW" altLang="en-US" sz="8800" dirty="0"/>
          </a:p>
        </p:txBody>
      </p:sp>
      <p:pic>
        <p:nvPicPr>
          <p:cNvPr id="17410" name="Picture 2" descr="C:\Users\anho-01\AppData\Local\Microsoft\Windows\Temporary Internet Files\Content.IE5\E1TDOGMB\1200px-Looktv_logo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31112"/>
            <a:ext cx="3312368" cy="215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nho-01\AppData\Local\Microsoft\Windows\Temporary Internet Files\Content.IE5\X6Q9HIPB\600px-Writing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13183"/>
            <a:ext cx="3433564" cy="34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19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06120"/>
            <a:ext cx="2736304" cy="695807"/>
          </a:xfrm>
          <a:solidFill>
            <a:schemeClr val="tx2"/>
          </a:solidFill>
        </p:spPr>
        <p:txBody>
          <a:bodyPr/>
          <a:lstStyle/>
          <a:p>
            <a:r>
              <a:rPr lang="en-US" altLang="zh-TW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SENTENCE</a:t>
            </a:r>
            <a:endParaRPr lang="zh-TW" altLang="en-US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8963" y="906938"/>
            <a:ext cx="8822057" cy="3528392"/>
          </a:xfrm>
        </p:spPr>
        <p:txBody>
          <a:bodyPr>
            <a:noAutofit/>
          </a:bodyPr>
          <a:lstStyle/>
          <a:p>
            <a:pPr marL="34290" indent="0">
              <a:lnSpc>
                <a:spcPct val="150000"/>
              </a:lnSpc>
              <a:buNone/>
            </a:pPr>
            <a:r>
              <a:rPr lang="en-US" altLang="zh-TW" sz="4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Q:What’s</a:t>
            </a:r>
            <a:r>
              <a:rPr lang="en-US" altLang="zh-TW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your</a:t>
            </a:r>
            <a:r>
              <a:rPr lang="en-US" altLang="zh-TW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favorite season?</a:t>
            </a:r>
          </a:p>
          <a:p>
            <a:pPr marL="34290" indent="0">
              <a:lnSpc>
                <a:spcPct val="150000"/>
              </a:lnSpc>
              <a:buNone/>
            </a:pPr>
            <a:r>
              <a:rPr lang="en-US" altLang="zh-TW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altLang="zh-TW" sz="44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My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favorite </a:t>
            </a:r>
            <a:r>
              <a:rPr lang="en-US" altLang="zh-TW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season is _____.</a:t>
            </a:r>
          </a:p>
          <a:p>
            <a:pPr marL="34290" indent="0">
              <a:lnSpc>
                <a:spcPct val="150000"/>
              </a:lnSpc>
              <a:buNone/>
            </a:pPr>
            <a:r>
              <a:rPr lang="en-US" altLang="zh-TW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It’s _____ in _______.</a:t>
            </a:r>
            <a:endParaRPr lang="zh-TW" alt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" indent="0">
              <a:lnSpc>
                <a:spcPct val="150000"/>
              </a:lnSpc>
              <a:buNone/>
            </a:pPr>
            <a:endParaRPr lang="zh-TW" alt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020272" y="2132856"/>
            <a:ext cx="1728192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4400" b="1" dirty="0" smtClean="0"/>
              <a:t>spring</a:t>
            </a:r>
            <a:endParaRPr lang="zh-TW" altLang="en-US" sz="4400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4139952" y="3249119"/>
            <a:ext cx="194421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Comic Sans MS" panose="030F0702030302020204" pitchFamily="66" charset="0"/>
              </a:rPr>
              <a:t>spring</a:t>
            </a:r>
            <a:endParaRPr lang="zh-TW" altLang="en-US" sz="4400" b="1" dirty="0"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66386" y="3249119"/>
            <a:ext cx="1656184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latin typeface="Comic Sans MS" panose="030F0702030302020204" pitchFamily="66" charset="0"/>
              </a:rPr>
              <a:t>warm</a:t>
            </a:r>
            <a:endParaRPr lang="zh-TW" altLang="en-US" sz="4400" b="1" dirty="0"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9512" y="4753492"/>
            <a:ext cx="8793889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Comic Sans MS" panose="030F0702030302020204" pitchFamily="66" charset="0"/>
              </a:rPr>
              <a:t>*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f</a:t>
            </a:r>
            <a:r>
              <a:rPr lang="en-US" altLang="zh-TW" sz="40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  <a:r>
              <a:rPr lang="en-US" altLang="zh-TW" sz="40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  <a:r>
              <a:rPr lang="en-US" altLang="zh-TW" sz="40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e</a:t>
            </a:r>
            <a:r>
              <a:rPr lang="zh-TW" altLang="en-US" sz="4000" b="1" dirty="0" smtClean="0">
                <a:latin typeface="Comic Sans MS" panose="030F0702030302020204" pitchFamily="66" charset="0"/>
              </a:rPr>
              <a:t>  最愛的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…</a:t>
            </a:r>
          </a:p>
          <a:p>
            <a:r>
              <a:rPr lang="zh-TW" altLang="en-US" sz="4000" b="1" dirty="0" smtClean="0">
                <a:latin typeface="Comic Sans MS" panose="030F0702030302020204" pitchFamily="66" charset="0"/>
              </a:rPr>
              <a:t>*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s</a:t>
            </a:r>
            <a:r>
              <a:rPr lang="en-US" altLang="zh-TW" sz="4000" b="1" u="sng" dirty="0" smtClean="0">
                <a:latin typeface="Comic Sans MS" panose="030F0702030302020204" pitchFamily="66" charset="0"/>
              </a:rPr>
              <a:t>ea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s</a:t>
            </a:r>
            <a:r>
              <a:rPr lang="en-US" altLang="zh-TW" sz="4000" b="1" u="sng" dirty="0" smtClean="0">
                <a:latin typeface="Comic Sans MS" panose="030F0702030302020204" pitchFamily="66" charset="0"/>
              </a:rPr>
              <a:t>on</a:t>
            </a:r>
            <a:r>
              <a:rPr lang="zh-TW" altLang="en-US" sz="4000" b="1" dirty="0" smtClean="0">
                <a:latin typeface="Comic Sans MS" panose="030F0702030302020204" pitchFamily="66" charset="0"/>
              </a:rPr>
              <a:t>    季節</a:t>
            </a:r>
            <a:endParaRPr lang="zh-TW" alt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My Favorite Sign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" t="-2859" r="1890" b="21177"/>
          <a:stretch/>
        </p:blipFill>
        <p:spPr bwMode="auto">
          <a:xfrm>
            <a:off x="5148064" y="4543905"/>
            <a:ext cx="3305944" cy="14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1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880" y="188641"/>
            <a:ext cx="891628" cy="650904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格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453239"/>
              </p:ext>
            </p:extLst>
          </p:nvPr>
        </p:nvGraphicFramePr>
        <p:xfrm>
          <a:off x="1907704" y="1088406"/>
          <a:ext cx="6096000" cy="5605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9610472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757602586"/>
                    </a:ext>
                  </a:extLst>
                </a:gridCol>
              </a:tblGrid>
              <a:tr h="6455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主格 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所有格</a:t>
                      </a:r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704674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I </a:t>
                      </a:r>
                      <a:r>
                        <a:rPr lang="zh-TW" altLang="en-US" sz="3600" b="1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374438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You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209811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He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646330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She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941941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we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775054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they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360393"/>
                  </a:ext>
                </a:extLst>
              </a:tr>
              <a:tr h="7084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Comic Sans MS" panose="030F0702030302020204" pitchFamily="66" charset="0"/>
                        </a:rPr>
                        <a:t>Amy</a:t>
                      </a:r>
                      <a:endParaRPr lang="zh-TW" altLang="en-US" sz="3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17065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1526330" y="66784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>
              <a:lnSpc>
                <a:spcPct val="150000"/>
              </a:lnSpc>
              <a:buNone/>
            </a:pPr>
            <a:r>
              <a:rPr lang="en-US" altLang="zh-TW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My</a:t>
            </a:r>
            <a:r>
              <a:rPr lang="en-US" altLang="zh-TW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favorite season is </a:t>
            </a:r>
            <a:r>
              <a:rPr lang="en-US" altLang="zh-TW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_____.</a:t>
            </a:r>
            <a:endParaRPr lang="en-US" altLang="zh-TW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08104" y="1602686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zh-TW" alt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我的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75069" y="2316321"/>
            <a:ext cx="2737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your 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你的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07854" y="3129818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his 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他的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32005" y="3841479"/>
            <a:ext cx="2255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her 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她的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08104" y="4506002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我們的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409693" y="5234554"/>
            <a:ext cx="2802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their 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他們的</a:t>
            </a:r>
            <a:r>
              <a:rPr lang="en-US" altLang="zh-TW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23809" y="5985561"/>
            <a:ext cx="3439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Amy</a:t>
            </a:r>
            <a:r>
              <a:rPr lang="en-US" altLang="zh-TW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 </a:t>
            </a:r>
            <a:r>
              <a:rPr lang="en-US" altLang="zh-TW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Amy</a:t>
            </a:r>
            <a:r>
              <a:rPr lang="zh-TW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的</a:t>
            </a:r>
            <a:r>
              <a:rPr lang="en-US" altLang="zh-TW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5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06360"/>
            <a:ext cx="9036496" cy="1356360"/>
          </a:xfrm>
        </p:spPr>
        <p:txBody>
          <a:bodyPr>
            <a:normAutofit/>
          </a:bodyPr>
          <a:lstStyle/>
          <a:p>
            <a:r>
              <a:rPr lang="en-US" altLang="zh-TW" b="1" dirty="0" smtClean="0"/>
              <a:t>Survey</a:t>
            </a:r>
            <a:r>
              <a:rPr lang="en-US" altLang="zh-TW" dirty="0" smtClean="0"/>
              <a:t>-Ask and Write </a:t>
            </a:r>
            <a:r>
              <a:rPr lang="en-US" altLang="zh-TW" b="1" dirty="0" err="1" smtClean="0"/>
              <a:t>P.</a:t>
            </a:r>
            <a:r>
              <a:rPr lang="en-US" altLang="zh-TW" b="1" dirty="0" err="1" smtClean="0">
                <a:latin typeface="Comic Sans MS" panose="030F0702030302020204" pitchFamily="66" charset="0"/>
              </a:rPr>
              <a:t>41</a:t>
            </a:r>
            <a:r>
              <a:rPr lang="en-US" altLang="zh-TW" dirty="0" smtClean="0"/>
              <a:t> –</a:t>
            </a:r>
            <a:br>
              <a:rPr lang="en-US" altLang="zh-TW" dirty="0" smtClean="0"/>
            </a:br>
            <a:r>
              <a:rPr lang="en-US" altLang="zh-TW" dirty="0" err="1" smtClean="0"/>
              <a:t>3mins</a:t>
            </a:r>
            <a:r>
              <a:rPr lang="en-US" altLang="zh-TW" dirty="0" smtClean="0"/>
              <a:t>./ a boy  and a girl /   answer*3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611560" y="1772816"/>
          <a:ext cx="7920880" cy="3600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80220">
                  <a:extLst>
                    <a:ext uri="{9D8B030D-6E8A-4147-A177-3AD203B41FA5}">
                      <a16:colId xmlns:a16="http://schemas.microsoft.com/office/drawing/2014/main" val="3267983181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val="214561080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val="1205635540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val="1794419242"/>
                    </a:ext>
                  </a:extLst>
                </a:gridCol>
              </a:tblGrid>
              <a:tr h="7885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spring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summer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fall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winter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080857"/>
                  </a:ext>
                </a:extLst>
              </a:tr>
              <a:tr h="2811840">
                <a:tc>
                  <a:txBody>
                    <a:bodyPr/>
                    <a:lstStyle/>
                    <a:p>
                      <a:pPr algn="ctr"/>
                      <a:endParaRPr lang="en-US" altLang="zh-TW" sz="32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588516"/>
                  </a:ext>
                </a:extLst>
              </a:tr>
            </a:tbl>
          </a:graphicData>
        </a:graphic>
      </p:graphicFrame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83568" y="5445224"/>
            <a:ext cx="7848872" cy="727320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altLang="zh-TW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favorite season is __________.</a:t>
            </a:r>
          </a:p>
          <a:p>
            <a:r>
              <a:rPr lang="en-US" altLang="zh-TW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en-US" altLang="zh-TW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favorite season is___________.</a:t>
            </a:r>
            <a:endParaRPr lang="zh-TW" alt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1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406640" cy="135636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Arial Black" panose="020B0A04020102020204" pitchFamily="34" charset="0"/>
              </a:rPr>
              <a:t>What can you do in </a:t>
            </a:r>
            <a:r>
              <a:rPr lang="en-US" altLang="zh-TW" b="1" u="sng" dirty="0" smtClean="0">
                <a:latin typeface="Arial Black" panose="020B0A04020102020204" pitchFamily="34" charset="0"/>
              </a:rPr>
              <a:t>spring</a:t>
            </a:r>
            <a:r>
              <a:rPr lang="en-US" altLang="zh-TW" b="1" dirty="0" smtClean="0">
                <a:latin typeface="Arial Black" panose="020B0A04020102020204" pitchFamily="34" charset="0"/>
              </a:rPr>
              <a:t>?</a:t>
            </a:r>
            <a:br>
              <a:rPr lang="en-US" altLang="zh-TW" b="1" dirty="0" smtClean="0">
                <a:latin typeface="Arial Black" panose="020B0A04020102020204" pitchFamily="34" charset="0"/>
              </a:rPr>
            </a:br>
            <a:r>
              <a:rPr lang="en-US" altLang="zh-TW" b="1" dirty="0" smtClean="0">
                <a:latin typeface="Arial Black" panose="020B0A04020102020204" pitchFamily="34" charset="0"/>
              </a:rPr>
              <a:t>I can ____________in </a:t>
            </a:r>
            <a:r>
              <a:rPr lang="en-US" altLang="zh-TW" b="1" u="sng" dirty="0" smtClean="0">
                <a:latin typeface="Arial Black" panose="020B0A04020102020204" pitchFamily="34" charset="0"/>
              </a:rPr>
              <a:t>spring</a:t>
            </a:r>
            <a:r>
              <a:rPr lang="en-US" altLang="zh-TW" b="1" dirty="0" smtClean="0">
                <a:latin typeface="Arial Black" panose="020B0A04020102020204" pitchFamily="34" charset="0"/>
              </a:rPr>
              <a:t>.</a:t>
            </a:r>
            <a:br>
              <a:rPr lang="en-US" altLang="zh-TW" b="1" dirty="0" smtClean="0">
                <a:latin typeface="Arial Black" panose="020B0A04020102020204" pitchFamily="34" charset="0"/>
              </a:rPr>
            </a:br>
            <a:endParaRPr lang="zh-TW" altLang="en-US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53073"/>
              </p:ext>
            </p:extLst>
          </p:nvPr>
        </p:nvGraphicFramePr>
        <p:xfrm>
          <a:off x="179512" y="1412776"/>
          <a:ext cx="8712968" cy="5364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78242">
                  <a:extLst>
                    <a:ext uri="{9D8B030D-6E8A-4147-A177-3AD203B41FA5}">
                      <a16:colId xmlns:a16="http://schemas.microsoft.com/office/drawing/2014/main" val="3267983181"/>
                    </a:ext>
                  </a:extLst>
                </a:gridCol>
                <a:gridCol w="2178242">
                  <a:extLst>
                    <a:ext uri="{9D8B030D-6E8A-4147-A177-3AD203B41FA5}">
                      <a16:colId xmlns:a16="http://schemas.microsoft.com/office/drawing/2014/main" val="214561080"/>
                    </a:ext>
                  </a:extLst>
                </a:gridCol>
                <a:gridCol w="2178242">
                  <a:extLst>
                    <a:ext uri="{9D8B030D-6E8A-4147-A177-3AD203B41FA5}">
                      <a16:colId xmlns:a16="http://schemas.microsoft.com/office/drawing/2014/main" val="1205635540"/>
                    </a:ext>
                  </a:extLst>
                </a:gridCol>
                <a:gridCol w="2178242">
                  <a:extLst>
                    <a:ext uri="{9D8B030D-6E8A-4147-A177-3AD203B41FA5}">
                      <a16:colId xmlns:a16="http://schemas.microsoft.com/office/drawing/2014/main" val="1794419242"/>
                    </a:ext>
                  </a:extLst>
                </a:gridCol>
              </a:tblGrid>
              <a:tr h="4995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spring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summer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fall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winter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080857"/>
                  </a:ext>
                </a:extLst>
              </a:tr>
              <a:tr h="92019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go on a picnic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go swimming 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go hiking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go skiing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588516"/>
                  </a:ext>
                </a:extLst>
              </a:tr>
              <a:tr h="5678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?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?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?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Comic Sans MS" panose="030F0702030302020204" pitchFamily="66" charset="0"/>
                        </a:rPr>
                        <a:t>?</a:t>
                      </a:r>
                      <a:endParaRPr lang="zh-TW" altLang="en-US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070759"/>
                  </a:ext>
                </a:extLst>
              </a:tr>
              <a:tr h="793271"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r>
                        <a:rPr lang="en-US" altLang="zh-TW" sz="2000" dirty="0" smtClean="0">
                          <a:latin typeface="Comic Sans MS" panose="030F0702030302020204" pitchFamily="66" charset="0"/>
                        </a:rPr>
                        <a:t>visit a farm</a:t>
                      </a:r>
                    </a:p>
                    <a:p>
                      <a:pPr marL="342900" indent="-342900" algn="ctr">
                        <a:buFont typeface="Wingdings" panose="05000000000000000000" pitchFamily="2" charset="2"/>
                        <a:buChar char="Ø"/>
                      </a:pPr>
                      <a:r>
                        <a:rPr lang="en-US" altLang="zh-TW" sz="2000" dirty="0" smtClean="0">
                          <a:latin typeface="Comic Sans MS" panose="030F0702030302020204" pitchFamily="66" charset="0"/>
                        </a:rPr>
                        <a:t>go</a:t>
                      </a: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 to the zoo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go flower viewing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Blow bubbles in the park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Plant some seeds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r>
                        <a:rPr lang="en-US" altLang="zh-TW" sz="2000" dirty="0" smtClean="0">
                          <a:latin typeface="Comic Sans MS" panose="030F0702030302020204" pitchFamily="66" charset="0"/>
                        </a:rPr>
                        <a:t>ride a bike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Ø"/>
                      </a:pPr>
                      <a:endParaRPr lang="zh-TW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2000" dirty="0" smtClean="0">
                          <a:latin typeface="Comic Sans MS" panose="030F0702030302020204" pitchFamily="66" charset="0"/>
                        </a:rPr>
                        <a:t>go to</a:t>
                      </a: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 beach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climb a tree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play hide and seek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go fishing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take a trip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go camping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watch the sunrise</a:t>
                      </a:r>
                      <a:endParaRPr lang="zh-TW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p"/>
                      </a:pPr>
                      <a:r>
                        <a:rPr lang="en-US" altLang="zh-TW" sz="2000" dirty="0" smtClean="0">
                          <a:latin typeface="Comic Sans MS" panose="030F0702030302020204" pitchFamily="66" charset="0"/>
                        </a:rPr>
                        <a:t>Fly a kite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p"/>
                      </a:pPr>
                      <a:r>
                        <a:rPr lang="en-US" altLang="zh-TW" sz="2000" dirty="0" smtClean="0">
                          <a:latin typeface="Comic Sans MS" panose="030F0702030302020204" pitchFamily="66" charset="0"/>
                        </a:rPr>
                        <a:t>Take</a:t>
                      </a: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 a walk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p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go shopping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p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watch maples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p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read in the park.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p"/>
                      </a:pPr>
                      <a:endParaRPr lang="zh-TW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n-US" altLang="zh-TW" sz="2000" dirty="0" smtClean="0">
                          <a:latin typeface="Comic Sans MS" panose="030F0702030302020204" pitchFamily="66" charset="0"/>
                        </a:rPr>
                        <a:t>go</a:t>
                      </a: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 to a hot spring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eat hot pot</a:t>
                      </a:r>
                      <a:endParaRPr lang="en-US" altLang="zh-TW" sz="2000" baseline="0" dirty="0">
                        <a:latin typeface="Comic Sans MS" panose="030F0702030302020204" pitchFamily="66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watch TV on the sofa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n-US" altLang="zh-TW" sz="2000" baseline="0" dirty="0" smtClean="0">
                          <a:latin typeface="Comic Sans MS" panose="030F0702030302020204" pitchFamily="66" charset="0"/>
                        </a:rPr>
                        <a:t>go jogging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p"/>
                      </a:pPr>
                      <a:endParaRPr lang="en-US" altLang="zh-TW" sz="2000" baseline="0" dirty="0" smtClean="0">
                        <a:latin typeface="Comic Sans MS" panose="030F0702030302020204" pitchFamily="66" charset="0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p"/>
                      </a:pPr>
                      <a:endParaRPr lang="en-US" altLang="zh-TW" sz="2000" baseline="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752604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467544" y="6858000"/>
            <a:ext cx="8817455" cy="31393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altLang="zh-TW" sz="4800" dirty="0">
              <a:solidFill>
                <a:srgbClr val="FF0000"/>
              </a:solidFill>
            </a:endParaRPr>
          </a:p>
          <a:p>
            <a:pPr algn="ctr"/>
            <a:r>
              <a:rPr lang="en-US" altLang="zh-TW" sz="5400" dirty="0" smtClean="0">
                <a:solidFill>
                  <a:srgbClr val="FF0000"/>
                </a:solidFill>
              </a:rPr>
              <a:t>What </a:t>
            </a:r>
            <a:r>
              <a:rPr lang="en-US" altLang="zh-TW" sz="5400" dirty="0">
                <a:solidFill>
                  <a:srgbClr val="FF0000"/>
                </a:solidFill>
              </a:rPr>
              <a:t>do you like to do</a:t>
            </a:r>
            <a:r>
              <a:rPr lang="en-US" altLang="zh-TW" sz="5400" dirty="0" smtClean="0">
                <a:solidFill>
                  <a:srgbClr val="FF0000"/>
                </a:solidFill>
              </a:rPr>
              <a:t>?</a:t>
            </a:r>
          </a:p>
          <a:p>
            <a:endParaRPr lang="en-US" altLang="zh-TW" sz="4800" dirty="0">
              <a:solidFill>
                <a:srgbClr val="FF0000"/>
              </a:solidFill>
            </a:endParaRPr>
          </a:p>
          <a:p>
            <a:endParaRPr lang="zh-TW" alt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9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448732" y="2578204"/>
            <a:ext cx="3555315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032" y="1628800"/>
            <a:ext cx="368816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259632" y="3535159"/>
            <a:ext cx="2160240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064" y="1700808"/>
            <a:ext cx="332728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8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484784"/>
            <a:ext cx="48245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1. spr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2. s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mm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endParaRPr lang="en-US" altLang="zh-TW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 f</a:t>
            </a:r>
            <a:r>
              <a:rPr lang="en-US" altLang="zh-TW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ll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4. w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</a:t>
            </a:r>
            <a:r>
              <a:rPr lang="en-US" altLang="zh-TW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nt</a:t>
            </a:r>
            <a:r>
              <a:rPr lang="en-US" altLang="zh-TW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er</a:t>
            </a:r>
          </a:p>
          <a:p>
            <a:endParaRPr lang="zh-TW" alt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403648" y="4509120"/>
            <a:ext cx="2952328" cy="10698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032" y="2276872"/>
            <a:ext cx="3924668" cy="29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2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基礎">
  <a:themeElements>
    <a:clrScheme name="基礎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基礎</Template>
  <TotalTime>3525</TotalTime>
  <Words>607</Words>
  <Application>Microsoft Office PowerPoint</Application>
  <PresentationFormat>如螢幕大小 (4:3)</PresentationFormat>
  <Paragraphs>187</Paragraphs>
  <Slides>27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7" baseType="lpstr">
      <vt:lpstr>新細明體</vt:lpstr>
      <vt:lpstr>標楷體</vt:lpstr>
      <vt:lpstr>Arial</vt:lpstr>
      <vt:lpstr>Arial Black</vt:lpstr>
      <vt:lpstr>Arial Rounded MT Bold</vt:lpstr>
      <vt:lpstr>Calibri</vt:lpstr>
      <vt:lpstr>Comic Sans MS</vt:lpstr>
      <vt:lpstr>Corbel</vt:lpstr>
      <vt:lpstr>Wingdings</vt:lpstr>
      <vt:lpstr>基礎</vt:lpstr>
      <vt:lpstr>PowerPoint 簡報</vt:lpstr>
      <vt:lpstr>season is ______.</vt:lpstr>
      <vt:lpstr>SENTENCE</vt:lpstr>
      <vt:lpstr>所有格</vt:lpstr>
      <vt:lpstr>Survey-Ask and Write P.41 – 3mins./ a boy  and a girl /   answer*3</vt:lpstr>
      <vt:lpstr>What can you do in spring? I can ____________in spring.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SENTENCE</vt:lpstr>
      <vt:lpstr>所有格</vt:lpstr>
      <vt:lpstr>交換明信片Post Crossing 寄出者</vt:lpstr>
      <vt:lpstr>交換明信片Post Crossing 回信者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subjects do you have?</dc:title>
  <dc:creator>anho-01</dc:creator>
  <cp:lastModifiedBy>User</cp:lastModifiedBy>
  <cp:revision>83</cp:revision>
  <dcterms:created xsi:type="dcterms:W3CDTF">2019-04-19T03:24:03Z</dcterms:created>
  <dcterms:modified xsi:type="dcterms:W3CDTF">2020-05-07T07:01:03Z</dcterms:modified>
</cp:coreProperties>
</file>